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7.2025%20&#1075;\&#1090;&#1072;&#1073;.%20&#1080;%20&#1076;&#1080;&#1072;&#1075;&#1088;&#1072;&#1084;&#1084;&#1099;%20&#1085;&#1072;%2001.07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ln>
          <a:noFill/>
        </a:ln>
      </c:spPr>
    </c:floor>
    <c:sideWall>
      <c:thickness val="0"/>
      <c:spPr>
        <a:ln>
          <a:noFill/>
        </a:ln>
      </c:spPr>
    </c:sideWall>
    <c:backWall>
      <c:thickness val="0"/>
      <c:spPr>
        <a:ln>
          <a:noFill/>
        </a:ln>
      </c:spPr>
    </c:backWall>
    <c:plotArea>
      <c:layout>
        <c:manualLayout>
          <c:layoutTarget val="inner"/>
          <c:xMode val="edge"/>
          <c:yMode val="edge"/>
          <c:x val="7.0463003411241204E-2"/>
          <c:y val="1.2747539370078741E-2"/>
          <c:w val="0.91857739228627355"/>
          <c:h val="0.8533478228760317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'таб.к испол.по дох на 01.07.25 '!$B$7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0534632757412359E-2"/>
                  <c:y val="-3.13333587379010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167353091000573E-2"/>
                  <c:y val="-3.96889429684974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905038250416752E-2"/>
                  <c:y val="-2.9244380553416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01.07.25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01.07.25 '!$C$7:$E$7</c:f>
              <c:numCache>
                <c:formatCode>#,##0</c:formatCode>
                <c:ptCount val="3"/>
                <c:pt idx="0">
                  <c:v>139639</c:v>
                </c:pt>
                <c:pt idx="1">
                  <c:v>6404</c:v>
                </c:pt>
                <c:pt idx="2">
                  <c:v>594188</c:v>
                </c:pt>
              </c:numCache>
            </c:numRef>
          </c:val>
        </c:ser>
        <c:ser>
          <c:idx val="1"/>
          <c:order val="1"/>
          <c:tx>
            <c:strRef>
              <c:f>'таб.к испол.по дох на 01.07.25 '!$B$8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1.3694638883155832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7378468401018978E-2"/>
                  <c:y val="-4.3866735083795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694638883155832E-2"/>
                  <c:y val="-3.1333334539515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01.07.25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01.07.25 '!$C$8:$E$8</c:f>
              <c:numCache>
                <c:formatCode>#,##0</c:formatCode>
                <c:ptCount val="3"/>
                <c:pt idx="0">
                  <c:v>59019</c:v>
                </c:pt>
                <c:pt idx="1">
                  <c:v>4426</c:v>
                </c:pt>
                <c:pt idx="2">
                  <c:v>283582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3951744"/>
        <c:axId val="33954048"/>
        <c:axId val="0"/>
      </c:bar3DChart>
      <c:catAx>
        <c:axId val="33951744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  <c:crossAx val="33954048"/>
        <c:crosses val="autoZero"/>
        <c:auto val="1"/>
        <c:lblAlgn val="ctr"/>
        <c:lblOffset val="100"/>
        <c:noMultiLvlLbl val="0"/>
      </c:catAx>
      <c:valAx>
        <c:axId val="33954048"/>
        <c:scaling>
          <c:orientation val="minMax"/>
          <c:max val="70000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339517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4300454807662063E-2"/>
          <c:y val="0.9418453310946584"/>
          <c:w val="0.86163822090374775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0.41521</cdr:x>
      <cdr:y>0.01467</cdr:y>
    </cdr:from>
    <cdr:to>
      <cdr:x>0.51381</cdr:x>
      <cdr:y>0.16507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50532" y="8917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/>
            <a:t>Исполнение плана по доходам  бюджета Тонкинского муниципального округа на 01.07.2025 г, </a:t>
          </a:r>
          <a:r>
            <a:rPr lang="ru-RU" sz="1200" b="1" dirty="0" err="1"/>
            <a:t>тыс.руб</a:t>
          </a:r>
          <a:r>
            <a:rPr lang="ru-RU" sz="1200" b="1" dirty="0"/>
            <a:t>.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818900"/>
              </p:ext>
            </p:extLst>
          </p:nvPr>
        </p:nvGraphicFramePr>
        <p:xfrm>
          <a:off x="1" y="44624"/>
          <a:ext cx="9108503" cy="6768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82603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310167"/>
              </p:ext>
            </p:extLst>
          </p:nvPr>
        </p:nvGraphicFramePr>
        <p:xfrm>
          <a:off x="1" y="44631"/>
          <a:ext cx="9143998" cy="68133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05255"/>
                <a:gridCol w="800438"/>
                <a:gridCol w="827572"/>
                <a:gridCol w="827572"/>
                <a:gridCol w="827572"/>
                <a:gridCol w="773305"/>
                <a:gridCol w="841142"/>
                <a:gridCol w="841142"/>
              </a:tblGrid>
              <a:tr h="125194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Исполнение доходов бюджета по Тонкинскому муниципальному округу на 01.07.2025 г.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</a:tr>
              <a:tr h="125194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Единица измерения: тыс. руб.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</a:tr>
              <a:tr h="1251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Наименование показателя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 на 01.07. 2024 года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Бюджет округа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1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 МФ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 района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 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 к плану МФ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 к плану округа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Отклонение  2025 к 2024, +,- (тыс.руб.)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1251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39 259,90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104 127,6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104 127,60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44 374,64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5 114,74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2481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 продукции), производимым на территории Российской Федерации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6 485,94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15 259,2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15 259,20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6 190,82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-295,12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2481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упрощенной системы налогообложения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4 286,15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8 986,0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8 986,00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4 192,09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-94,06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1251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налог на вмененный доход для отдельных видов деятельности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2,13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-1,63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1251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сельскохозяйственный налог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291,78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346,8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346,80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223,00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-68,78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2481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патентной системы налогообложения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617,99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891,5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891,50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609,22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-8,77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1251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физических лиц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2 550,8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2 550,80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188,31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74,31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1251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979,75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4 457,7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4 457,70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2 021,70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1 041,95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1251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374,39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3 019,8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3 019,80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1 218,55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844,16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2481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Задолженность и перерасчёты по отменённым налогам, сборам и иным обязательным платежам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2481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 за земельные участки </a:t>
                      </a:r>
                      <a:r>
                        <a:rPr lang="ru-RU" sz="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находящихся</a:t>
                      </a:r>
                      <a:r>
                        <a:rPr lang="ru-RU" sz="800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8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муниципальной</a:t>
                      </a:r>
                      <a:r>
                        <a:rPr lang="ru-RU" sz="800" u="none" strike="noStrike" baseline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800" u="none" strike="noStrike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собственности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1 260,53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4 006,90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4 006,90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2 130,44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869,91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2132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сдачи в аренду имущества, находящегося в муниц.собственности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337,87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871,40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871,40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388,36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50,49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4941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Плата за публичный сервитут, предусмотренная решением уполномоченного органа об установлении публичного сервитута в отношении земельных участков, находящихся в государственной или муниципальной собственности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 dirty="0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1251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Платежи от государственных и муниципальных унитарных предприятий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175,50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-128,00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1251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доходы от использования имущества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173,41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532,55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493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359,14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1251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Плата за негативное воздействие на окружающую среду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614,08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6 675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6 675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610,02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2481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оказания платных </a:t>
                      </a:r>
                      <a:r>
                        <a:rPr lang="ru-RU" sz="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услуг (</a:t>
                      </a:r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работ) и компенсации затрат государства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541,04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9,71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-531,33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1251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реализации имущества, находящегося в муниц. собственности 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2481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продажи земельных участков, находящихся в муниц. собственности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123,98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383,46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259,48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1251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Штрафы, санкции и возмещение ущерба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7 554,47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565,50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565,50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223,50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-7 330,97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1251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неналоговые доходы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25,48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25,48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1251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Инициативные платежи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70,0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70,00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1251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Невыясненные поступления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11,63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-11,63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1251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62 594,52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145 642,80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146 042,80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63 445,00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850,48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  <a:tr h="125194">
                <a:tc>
                  <a:txBody>
                    <a:bodyPr/>
                    <a:lstStyle/>
                    <a:p>
                      <a:pPr algn="l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292 408,70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292 408,70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138 894,13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</a:tr>
              <a:tr h="125194">
                <a:tc>
                  <a:txBody>
                    <a:bodyPr/>
                    <a:lstStyle/>
                    <a:p>
                      <a:pPr algn="l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125 317,38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125 317,38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39 514,67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</a:tr>
              <a:tr h="1251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171 443,25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171 443,25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101 337,93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</a:tr>
              <a:tr h="1251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4 831,92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4 831,92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3 648,75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ct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</a:tr>
              <a:tr h="1251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Возврат остатков 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-1 034,12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-198,83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-198,83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-198,83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835,29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</a:tr>
              <a:tr h="2481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бюджетов муниципальных округов от возврата бюджетными и автономными учреждениями остатков субсидий прошлых лет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500,12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-500,12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</a:tr>
              <a:tr h="2481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бюджетов муниципальных округов от возврата организациями остатков субсидий прошлых лет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203,30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</a:tr>
              <a:tr h="2481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безвозмездные поступления в бюджеты муниципальных округов </a:t>
                      </a:r>
                      <a:r>
                        <a:rPr lang="ru-RU" sz="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( </a:t>
                      </a:r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поступления от спонсоров)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-13,00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</a:tr>
              <a:tr h="2481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безвозмездные поступления в бюджеты муниципальных </a:t>
                      </a:r>
                      <a:r>
                        <a:rPr lang="ru-RU" sz="8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округов                        </a:t>
                      </a:r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 поступления от населения)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  <a:tc>
                  <a:txBody>
                    <a:bodyPr/>
                    <a:lstStyle/>
                    <a:p>
                      <a:pPr algn="r" fontAlgn="auto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3,00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b"/>
                </a:tc>
              </a:tr>
              <a:tr h="12519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ВСЕГО   ДОХОДОВ 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294 109,02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739 830,52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740 230,52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347 026,95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52 917,93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178" marR="2178" marT="217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65818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600</Words>
  <Application>Microsoft Office PowerPoint</Application>
  <PresentationFormat>Экран (4:3)</PresentationFormat>
  <Paragraphs>290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22</cp:revision>
  <dcterms:created xsi:type="dcterms:W3CDTF">2023-04-13T07:40:41Z</dcterms:created>
  <dcterms:modified xsi:type="dcterms:W3CDTF">2025-07-23T11:35:59Z</dcterms:modified>
</cp:coreProperties>
</file>